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753600" cy="7315200"/>
  <p:notesSz cx="6858000" cy="9144000"/>
  <p:embeddedFontLst>
    <p:embeddedFont>
      <p:font typeface="Calibri (MS)" panose="020B0604020202020204" charset="0"/>
      <p:regular r:id="rId10"/>
    </p:embeddedFont>
    <p:embeddedFont>
      <p:font typeface="Calibri (MS) Bold" panose="020B0604020202020204" charset="0"/>
      <p:regular r:id="rId11"/>
    </p:embeddedFont>
    <p:embeddedFont>
      <p:font typeface="Calibri (MS) Light" panose="020B0604020202020204" charset="0"/>
      <p:regular r:id="rId12"/>
    </p:embeddedFont>
    <p:embeddedFont>
      <p:font typeface="Canva Sans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3" d="100"/>
          <a:sy n="83" d="100"/>
        </p:scale>
        <p:origin x="201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9200" y="1197187"/>
            <a:ext cx="7315200" cy="2546773"/>
            <a:chOff x="0" y="0"/>
            <a:chExt cx="9753600" cy="33956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53600" cy="3395698"/>
            </a:xfrm>
            <a:custGeom>
              <a:avLst/>
              <a:gdLst/>
              <a:ahLst/>
              <a:cxnLst/>
              <a:rect l="l" t="t" r="r" b="b"/>
              <a:pathLst>
                <a:path w="9753600" h="3395698">
                  <a:moveTo>
                    <a:pt x="0" y="0"/>
                  </a:moveTo>
                  <a:lnTo>
                    <a:pt x="9753600" y="0"/>
                  </a:lnTo>
                  <a:lnTo>
                    <a:pt x="9753600" y="3395698"/>
                  </a:lnTo>
                  <a:lnTo>
                    <a:pt x="0" y="33956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b="1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9753600" cy="342427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5184"/>
                </a:lnSpc>
              </a:pPr>
              <a:r>
                <a:rPr lang="en-US" sz="4799" b="1" dirty="0">
                  <a:solidFill>
                    <a:srgbClr val="000000"/>
                  </a:solidFill>
                  <a:latin typeface="Calibri (MS) Light"/>
                  <a:ea typeface="Calibri (MS) Light"/>
                  <a:cs typeface="Calibri (MS) Light"/>
                  <a:sym typeface="Calibri (MS) Light"/>
                </a:rPr>
                <a:t>From Compliance to Collaboration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-3944306" y="-79129"/>
            <a:ext cx="9610150" cy="8903738"/>
          </a:xfrm>
          <a:custGeom>
            <a:avLst/>
            <a:gdLst/>
            <a:ahLst/>
            <a:cxnLst/>
            <a:rect l="l" t="t" r="r" b="b"/>
            <a:pathLst>
              <a:path w="9610150" h="8903738">
                <a:moveTo>
                  <a:pt x="0" y="0"/>
                </a:moveTo>
                <a:lnTo>
                  <a:pt x="9610150" y="0"/>
                </a:lnTo>
                <a:lnTo>
                  <a:pt x="9610150" y="8903738"/>
                </a:lnTo>
                <a:lnTo>
                  <a:pt x="0" y="890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4467199" y="-763624"/>
            <a:ext cx="5683330" cy="3234197"/>
          </a:xfrm>
          <a:custGeom>
            <a:avLst/>
            <a:gdLst/>
            <a:ahLst/>
            <a:cxnLst/>
            <a:rect l="l" t="t" r="r" b="b"/>
            <a:pathLst>
              <a:path w="5683330" h="3234197">
                <a:moveTo>
                  <a:pt x="0" y="0"/>
                </a:moveTo>
                <a:lnTo>
                  <a:pt x="5683331" y="0"/>
                </a:lnTo>
                <a:lnTo>
                  <a:pt x="5683331" y="3234198"/>
                </a:lnTo>
                <a:lnTo>
                  <a:pt x="0" y="32341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310640" y="3868844"/>
            <a:ext cx="713232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en-US" sz="241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Cultivating a Culture of Growth in SEND Schools</a:t>
            </a:r>
          </a:p>
          <a:p>
            <a:pPr algn="ctr">
              <a:lnSpc>
                <a:spcPts val="2613"/>
              </a:lnSpc>
            </a:pPr>
            <a:r>
              <a:rPr lang="en-US" sz="241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Nicola Holland </a:t>
            </a:r>
          </a:p>
          <a:p>
            <a:pPr algn="ctr">
              <a:lnSpc>
                <a:spcPts val="2613"/>
              </a:lnSpc>
            </a:pPr>
            <a:r>
              <a:rPr lang="en-US" sz="241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Billing Brook School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2055" y="685800"/>
            <a:ext cx="8412480" cy="1413934"/>
            <a:chOff x="0" y="0"/>
            <a:chExt cx="11216640" cy="1885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16640" cy="1885245"/>
            </a:xfrm>
            <a:custGeom>
              <a:avLst/>
              <a:gdLst/>
              <a:ahLst/>
              <a:cxnLst/>
              <a:rect l="l" t="t" r="r" b="b"/>
              <a:pathLst>
                <a:path w="11216640" h="1885245">
                  <a:moveTo>
                    <a:pt x="0" y="0"/>
                  </a:moveTo>
                  <a:lnTo>
                    <a:pt x="11216640" y="0"/>
                  </a:lnTo>
                  <a:lnTo>
                    <a:pt x="11216640" y="1885245"/>
                  </a:lnTo>
                  <a:lnTo>
                    <a:pt x="0" y="18852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1216640" cy="19138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693"/>
                </a:lnSpc>
              </a:pPr>
              <a:r>
                <a:rPr lang="en-US" sz="342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Session Objectives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3196" y="2269634"/>
            <a:ext cx="8229600" cy="4578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8273" lvl="1" indent="-144137" algn="l">
              <a:lnSpc>
                <a:spcPts val="2419"/>
              </a:lnSpc>
              <a:buFont typeface="Arial"/>
              <a:buChar char="•"/>
            </a:pP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Explore the shift from top-down to collaborative professional development.</a:t>
            </a:r>
          </a:p>
          <a:p>
            <a:pPr marL="288273" lvl="1" indent="-144137" algn="l">
              <a:lnSpc>
                <a:spcPts val="2419"/>
              </a:lnSpc>
              <a:buFont typeface="Arial"/>
              <a:buChar char="•"/>
            </a:pP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Demonstrate how </a:t>
            </a:r>
            <a:r>
              <a:rPr lang="en-US" sz="224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SchoolIP</a:t>
            </a: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supports coaching and mentoring.</a:t>
            </a:r>
          </a:p>
          <a:p>
            <a:pPr marL="288273" lvl="1" indent="-144137" algn="l">
              <a:lnSpc>
                <a:spcPts val="2419"/>
              </a:lnSpc>
              <a:buFont typeface="Arial"/>
              <a:buChar char="•"/>
            </a:pP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Share best practices for co-constructed lesson visits.</a:t>
            </a:r>
          </a:p>
          <a:p>
            <a:pPr marL="288273" lvl="1" indent="-144137" algn="l">
              <a:lnSpc>
                <a:spcPts val="2419"/>
              </a:lnSpc>
              <a:buFont typeface="Arial"/>
              <a:buChar char="•"/>
            </a:pP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Discuss tailored ECT </a:t>
            </a:r>
            <a:r>
              <a:rPr lang="en-US" sz="224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programmes</a:t>
            </a: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for SEND settings.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4071DDE4-5641-53CF-D21E-050098CC7FEE}"/>
              </a:ext>
            </a:extLst>
          </p:cNvPr>
          <p:cNvGrpSpPr/>
          <p:nvPr/>
        </p:nvGrpSpPr>
        <p:grpSpPr>
          <a:xfrm>
            <a:off x="-325890" y="6643029"/>
            <a:ext cx="10079490" cy="671588"/>
            <a:chOff x="0" y="0"/>
            <a:chExt cx="19133447" cy="1428749"/>
          </a:xfrm>
        </p:grpSpPr>
        <p:pic>
          <p:nvPicPr>
            <p:cNvPr id="8" name="Picture 3" descr="Picture 3">
              <a:extLst>
                <a:ext uri="{FF2B5EF4-FFF2-40B4-BE49-F238E27FC236}">
                  <a16:creationId xmlns:a16="http://schemas.microsoft.com/office/drawing/2014/main" id="{904A236D-FC64-6535-D3EC-B55096E1B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1000"/>
            </a:blip>
            <a:srcRect t="80998" r="8"/>
            <a:stretch>
              <a:fillRect/>
            </a:stretch>
          </p:blipFill>
          <p:spPr>
            <a:xfrm>
              <a:off x="0" y="0"/>
              <a:ext cx="10002148" cy="14255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Picture 4" descr="Picture 4">
              <a:extLst>
                <a:ext uri="{FF2B5EF4-FFF2-40B4-BE49-F238E27FC236}">
                  <a16:creationId xmlns:a16="http://schemas.microsoft.com/office/drawing/2014/main" id="{5A1E1D7B-8FCD-15D5-C406-A570B33F3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1000"/>
            </a:blip>
            <a:srcRect l="6112" t="80998"/>
            <a:stretch>
              <a:fillRect/>
            </a:stretch>
          </p:blipFill>
          <p:spPr>
            <a:xfrm>
              <a:off x="9741797" y="3174"/>
              <a:ext cx="9391651" cy="14255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7A15619E-4610-F9E1-54F8-20BEB9635D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848196"/>
            <a:ext cx="825877" cy="312190"/>
          </a:xfrm>
          <a:prstGeom prst="rect">
            <a:avLst/>
          </a:prstGeom>
        </p:spPr>
      </p:pic>
      <p:pic>
        <p:nvPicPr>
          <p:cNvPr id="11" name="Picture 5" descr="Picture 5">
            <a:extLst>
              <a:ext uri="{FF2B5EF4-FFF2-40B4-BE49-F238E27FC236}">
                <a16:creationId xmlns:a16="http://schemas.microsoft.com/office/drawing/2014/main" id="{EED623B2-54BA-D1DA-98A2-E59EC2CFA8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92" t="11439" r="15639" b="60781"/>
          <a:stretch/>
        </p:blipFill>
        <p:spPr>
          <a:xfrm>
            <a:off x="0" y="25305"/>
            <a:ext cx="4576234" cy="1266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99844" y="857779"/>
            <a:ext cx="8412480" cy="143536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3693"/>
              </a:lnSpc>
            </a:pPr>
            <a:r>
              <a:rPr lang="en-US" sz="342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From Compliance to Collaboration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1000" y="2514600"/>
            <a:ext cx="8229600" cy="4578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8273" lvl="1" indent="-144137" algn="l">
              <a:lnSpc>
                <a:spcPts val="2419"/>
              </a:lnSpc>
              <a:buFont typeface="Arial"/>
              <a:buChar char="•"/>
            </a:pP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Old Paradigm: Performance management as a checklist.</a:t>
            </a:r>
          </a:p>
          <a:p>
            <a:pPr marL="288273" lvl="1" indent="-144137" algn="l">
              <a:lnSpc>
                <a:spcPts val="2419"/>
              </a:lnSpc>
              <a:buFont typeface="Arial"/>
              <a:buChar char="•"/>
            </a:pP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New Paradigm: Professional development as a shared journey.</a:t>
            </a:r>
          </a:p>
          <a:p>
            <a:pPr marL="288273" lvl="1" indent="-144137" algn="l">
              <a:lnSpc>
                <a:spcPts val="2419"/>
              </a:lnSpc>
              <a:buFont typeface="Arial"/>
              <a:buChar char="•"/>
            </a:pPr>
            <a:r>
              <a:rPr lang="en-US" sz="224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SchoolIP</a:t>
            </a: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enables transparency, shared goals, and reflection.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B7EC9D55-9D8D-643A-D868-6F8AC597CAD9}"/>
              </a:ext>
            </a:extLst>
          </p:cNvPr>
          <p:cNvGrpSpPr/>
          <p:nvPr/>
        </p:nvGrpSpPr>
        <p:grpSpPr>
          <a:xfrm>
            <a:off x="-325890" y="6643029"/>
            <a:ext cx="10079490" cy="671588"/>
            <a:chOff x="0" y="0"/>
            <a:chExt cx="19133447" cy="1428749"/>
          </a:xfrm>
        </p:grpSpPr>
        <p:pic>
          <p:nvPicPr>
            <p:cNvPr id="8" name="Picture 3" descr="Picture 3">
              <a:extLst>
                <a:ext uri="{FF2B5EF4-FFF2-40B4-BE49-F238E27FC236}">
                  <a16:creationId xmlns:a16="http://schemas.microsoft.com/office/drawing/2014/main" id="{7158F819-9FAD-1628-ED58-D3ECE30ED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1000"/>
            </a:blip>
            <a:srcRect t="80998" r="8"/>
            <a:stretch>
              <a:fillRect/>
            </a:stretch>
          </p:blipFill>
          <p:spPr>
            <a:xfrm>
              <a:off x="0" y="0"/>
              <a:ext cx="10002148" cy="14255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Picture 4" descr="Picture 4">
              <a:extLst>
                <a:ext uri="{FF2B5EF4-FFF2-40B4-BE49-F238E27FC236}">
                  <a16:creationId xmlns:a16="http://schemas.microsoft.com/office/drawing/2014/main" id="{B4BF1CA7-6F1A-260B-07DA-02A04D596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1000"/>
            </a:blip>
            <a:srcRect l="6112" t="80998"/>
            <a:stretch>
              <a:fillRect/>
            </a:stretch>
          </p:blipFill>
          <p:spPr>
            <a:xfrm>
              <a:off x="9741797" y="3174"/>
              <a:ext cx="9391651" cy="14255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7EB3604-350B-4DF2-FDE0-DC8A39868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848196"/>
            <a:ext cx="825877" cy="312190"/>
          </a:xfrm>
          <a:prstGeom prst="rect">
            <a:avLst/>
          </a:prstGeom>
        </p:spPr>
      </p:pic>
      <p:pic>
        <p:nvPicPr>
          <p:cNvPr id="11" name="Picture 5" descr="Picture 5">
            <a:extLst>
              <a:ext uri="{FF2B5EF4-FFF2-40B4-BE49-F238E27FC236}">
                <a16:creationId xmlns:a16="http://schemas.microsoft.com/office/drawing/2014/main" id="{21FA9795-B62E-D2B6-24D8-BA16B02620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92" t="11439" r="15639" b="60781"/>
          <a:stretch/>
        </p:blipFill>
        <p:spPr>
          <a:xfrm>
            <a:off x="0" y="25305"/>
            <a:ext cx="4576234" cy="1266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1128" y="915185"/>
            <a:ext cx="8412480" cy="1413934"/>
            <a:chOff x="0" y="0"/>
            <a:chExt cx="11216640" cy="1885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16640" cy="1885245"/>
            </a:xfrm>
            <a:custGeom>
              <a:avLst/>
              <a:gdLst/>
              <a:ahLst/>
              <a:cxnLst/>
              <a:rect l="l" t="t" r="r" b="b"/>
              <a:pathLst>
                <a:path w="11216640" h="1885245">
                  <a:moveTo>
                    <a:pt x="0" y="0"/>
                  </a:moveTo>
                  <a:lnTo>
                    <a:pt x="11216640" y="0"/>
                  </a:lnTo>
                  <a:lnTo>
                    <a:pt x="11216640" y="1885245"/>
                  </a:lnTo>
                  <a:lnTo>
                    <a:pt x="0" y="18852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1216640" cy="19138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693"/>
                </a:lnSpc>
              </a:pPr>
              <a:r>
                <a:rPr lang="en-US" sz="3420" b="1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Reimagining Lesson Visits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2000" y="2532794"/>
            <a:ext cx="8229600" cy="977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8273" lvl="1" indent="-144137" algn="l">
              <a:lnSpc>
                <a:spcPts val="2419"/>
              </a:lnSpc>
              <a:buFont typeface="Arial"/>
              <a:buChar char="•"/>
            </a:pP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Shift from observation to co-construction.</a:t>
            </a:r>
          </a:p>
          <a:p>
            <a:pPr marL="288273" lvl="1" indent="-144137" algn="l">
              <a:lnSpc>
                <a:spcPts val="2419"/>
              </a:lnSpc>
              <a:buFont typeface="Arial"/>
              <a:buChar char="•"/>
            </a:pP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Use </a:t>
            </a:r>
            <a:r>
              <a:rPr lang="en-US" sz="224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SchoolIP</a:t>
            </a: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to set shared intentions and capture feedback.</a:t>
            </a:r>
          </a:p>
          <a:p>
            <a:pPr marL="288273" lvl="1" indent="-144137" algn="l">
              <a:lnSpc>
                <a:spcPts val="2419"/>
              </a:lnSpc>
              <a:buFont typeface="Arial"/>
              <a:buChar char="•"/>
            </a:pP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Track growth over time collaboratively.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E7F74A97-C6A5-8FF6-D5BC-B498E91DA84F}"/>
              </a:ext>
            </a:extLst>
          </p:cNvPr>
          <p:cNvGrpSpPr/>
          <p:nvPr/>
        </p:nvGrpSpPr>
        <p:grpSpPr>
          <a:xfrm>
            <a:off x="-325890" y="6643029"/>
            <a:ext cx="10079490" cy="671588"/>
            <a:chOff x="0" y="0"/>
            <a:chExt cx="19133447" cy="1428749"/>
          </a:xfrm>
        </p:grpSpPr>
        <p:pic>
          <p:nvPicPr>
            <p:cNvPr id="8" name="Picture 3" descr="Picture 3">
              <a:extLst>
                <a:ext uri="{FF2B5EF4-FFF2-40B4-BE49-F238E27FC236}">
                  <a16:creationId xmlns:a16="http://schemas.microsoft.com/office/drawing/2014/main" id="{C5BBF5F8-25E2-DB21-3FEF-C09D23F0A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1000"/>
            </a:blip>
            <a:srcRect t="80998" r="8"/>
            <a:stretch>
              <a:fillRect/>
            </a:stretch>
          </p:blipFill>
          <p:spPr>
            <a:xfrm>
              <a:off x="0" y="0"/>
              <a:ext cx="10002148" cy="14255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Picture 4" descr="Picture 4">
              <a:extLst>
                <a:ext uri="{FF2B5EF4-FFF2-40B4-BE49-F238E27FC236}">
                  <a16:creationId xmlns:a16="http://schemas.microsoft.com/office/drawing/2014/main" id="{A3F5F8DB-AAB0-C455-AC05-68EB9FBAB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1000"/>
            </a:blip>
            <a:srcRect l="6112" t="80998"/>
            <a:stretch>
              <a:fillRect/>
            </a:stretch>
          </p:blipFill>
          <p:spPr>
            <a:xfrm>
              <a:off x="9741797" y="3174"/>
              <a:ext cx="9391651" cy="14255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669EEBAC-88A8-1FE7-BE0D-0B166A317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848196"/>
            <a:ext cx="825877" cy="312190"/>
          </a:xfrm>
          <a:prstGeom prst="rect">
            <a:avLst/>
          </a:prstGeom>
        </p:spPr>
      </p:pic>
      <p:pic>
        <p:nvPicPr>
          <p:cNvPr id="11" name="Picture 5" descr="Picture 5">
            <a:extLst>
              <a:ext uri="{FF2B5EF4-FFF2-40B4-BE49-F238E27FC236}">
                <a16:creationId xmlns:a16="http://schemas.microsoft.com/office/drawing/2014/main" id="{78B2FF3F-68E8-3465-B9DE-BC662EF04E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92" t="11439" r="15639" b="60781"/>
          <a:stretch/>
        </p:blipFill>
        <p:spPr>
          <a:xfrm>
            <a:off x="0" y="25305"/>
            <a:ext cx="4576234" cy="1266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97943" y="933224"/>
            <a:ext cx="8412480" cy="143536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3693"/>
              </a:lnSpc>
            </a:pPr>
            <a:r>
              <a:rPr lang="en-US" sz="342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Coaching &amp; Mentoring Ethos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9600" y="2514600"/>
            <a:ext cx="8229600" cy="4578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8273" lvl="1" indent="-144137" algn="l">
              <a:lnSpc>
                <a:spcPts val="2419"/>
              </a:lnSpc>
              <a:buFont typeface="Arial"/>
              <a:buChar char="•"/>
            </a:pP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Embed coaching conversations into daily practice.</a:t>
            </a:r>
          </a:p>
          <a:p>
            <a:pPr marL="288273" lvl="1" indent="-144137" algn="l">
              <a:lnSpc>
                <a:spcPts val="2419"/>
              </a:lnSpc>
              <a:buFont typeface="Arial"/>
              <a:buChar char="•"/>
            </a:pPr>
            <a:r>
              <a:rPr lang="en-US" sz="224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SchoolIP</a:t>
            </a: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supports goal setting and peer coaching.</a:t>
            </a:r>
          </a:p>
          <a:p>
            <a:pPr marL="288273" lvl="1" indent="-144137" algn="l">
              <a:lnSpc>
                <a:spcPts val="2419"/>
              </a:lnSpc>
              <a:buFont typeface="Arial"/>
              <a:buChar char="•"/>
            </a:pP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Mentoring frameworks tailored to SEND environments.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C7C5D00D-87A2-F7FF-70FA-803C952502A8}"/>
              </a:ext>
            </a:extLst>
          </p:cNvPr>
          <p:cNvGrpSpPr/>
          <p:nvPr/>
        </p:nvGrpSpPr>
        <p:grpSpPr>
          <a:xfrm>
            <a:off x="-325890" y="6643029"/>
            <a:ext cx="10079490" cy="671588"/>
            <a:chOff x="0" y="0"/>
            <a:chExt cx="19133447" cy="1428749"/>
          </a:xfrm>
        </p:grpSpPr>
        <p:pic>
          <p:nvPicPr>
            <p:cNvPr id="8" name="Picture 3" descr="Picture 3">
              <a:extLst>
                <a:ext uri="{FF2B5EF4-FFF2-40B4-BE49-F238E27FC236}">
                  <a16:creationId xmlns:a16="http://schemas.microsoft.com/office/drawing/2014/main" id="{23197FF8-463F-5978-AFE1-93F4C2F7D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1000"/>
            </a:blip>
            <a:srcRect t="80998" r="8"/>
            <a:stretch>
              <a:fillRect/>
            </a:stretch>
          </p:blipFill>
          <p:spPr>
            <a:xfrm>
              <a:off x="0" y="0"/>
              <a:ext cx="10002148" cy="14255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Picture 4" descr="Picture 4">
              <a:extLst>
                <a:ext uri="{FF2B5EF4-FFF2-40B4-BE49-F238E27FC236}">
                  <a16:creationId xmlns:a16="http://schemas.microsoft.com/office/drawing/2014/main" id="{555239D9-2180-09D6-8B69-8F61B288C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1000"/>
            </a:blip>
            <a:srcRect l="6112" t="80998"/>
            <a:stretch>
              <a:fillRect/>
            </a:stretch>
          </p:blipFill>
          <p:spPr>
            <a:xfrm>
              <a:off x="9741797" y="3174"/>
              <a:ext cx="9391651" cy="14255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0BB09099-AFF0-72B9-0736-4AB4DC68F3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848196"/>
            <a:ext cx="825877" cy="312190"/>
          </a:xfrm>
          <a:prstGeom prst="rect">
            <a:avLst/>
          </a:prstGeom>
        </p:spPr>
      </p:pic>
      <p:pic>
        <p:nvPicPr>
          <p:cNvPr id="11" name="Picture 5" descr="Picture 5">
            <a:extLst>
              <a:ext uri="{FF2B5EF4-FFF2-40B4-BE49-F238E27FC236}">
                <a16:creationId xmlns:a16="http://schemas.microsoft.com/office/drawing/2014/main" id="{11F56FA9-597D-C7FB-7108-D2197193E5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92" t="11439" r="15639" b="60781"/>
          <a:stretch/>
        </p:blipFill>
        <p:spPr>
          <a:xfrm>
            <a:off x="0" y="25305"/>
            <a:ext cx="4576234" cy="1266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920936"/>
            <a:ext cx="8412480" cy="1413934"/>
            <a:chOff x="0" y="0"/>
            <a:chExt cx="11216640" cy="1885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16640" cy="1885245"/>
            </a:xfrm>
            <a:custGeom>
              <a:avLst/>
              <a:gdLst/>
              <a:ahLst/>
              <a:cxnLst/>
              <a:rect l="l" t="t" r="r" b="b"/>
              <a:pathLst>
                <a:path w="11216640" h="1885245">
                  <a:moveTo>
                    <a:pt x="0" y="0"/>
                  </a:moveTo>
                  <a:lnTo>
                    <a:pt x="11216640" y="0"/>
                  </a:lnTo>
                  <a:lnTo>
                    <a:pt x="11216640" y="1885245"/>
                  </a:lnTo>
                  <a:lnTo>
                    <a:pt x="0" y="18852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1216640" cy="19138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693"/>
                </a:lnSpc>
              </a:pPr>
              <a:r>
                <a:rPr lang="en-US" sz="342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Empowering Teachers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28436" y="2538545"/>
            <a:ext cx="82296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8273" lvl="1" indent="-144137" algn="l">
              <a:lnSpc>
                <a:spcPts val="2419"/>
              </a:lnSpc>
              <a:buFont typeface="Arial"/>
              <a:buChar char="•"/>
            </a:pP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Teachers as agents of their own development.</a:t>
            </a:r>
          </a:p>
          <a:p>
            <a:pPr marL="288273" lvl="1" indent="-144137" algn="l">
              <a:lnSpc>
                <a:spcPts val="2419"/>
              </a:lnSpc>
              <a:buFont typeface="Arial"/>
              <a:buChar char="•"/>
            </a:pP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Self-assess against professional standards using </a:t>
            </a:r>
            <a:r>
              <a:rPr lang="en-US" sz="224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SchoolIP</a:t>
            </a: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  <a:p>
            <a:pPr marL="288273" lvl="1" indent="-144137" algn="l">
              <a:lnSpc>
                <a:spcPts val="2419"/>
              </a:lnSpc>
              <a:buFont typeface="Arial"/>
              <a:buChar char="•"/>
            </a:pP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Create </a:t>
            </a:r>
            <a:r>
              <a:rPr lang="en-US" sz="224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personalised</a:t>
            </a: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CPD pathways and celebrate progress.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B2D5763D-5933-35DB-6B9A-4BB1EFD30B4C}"/>
              </a:ext>
            </a:extLst>
          </p:cNvPr>
          <p:cNvGrpSpPr/>
          <p:nvPr/>
        </p:nvGrpSpPr>
        <p:grpSpPr>
          <a:xfrm>
            <a:off x="-325890" y="6643029"/>
            <a:ext cx="10079490" cy="671588"/>
            <a:chOff x="0" y="0"/>
            <a:chExt cx="19133447" cy="1428749"/>
          </a:xfrm>
        </p:grpSpPr>
        <p:pic>
          <p:nvPicPr>
            <p:cNvPr id="8" name="Picture 3" descr="Picture 3">
              <a:extLst>
                <a:ext uri="{FF2B5EF4-FFF2-40B4-BE49-F238E27FC236}">
                  <a16:creationId xmlns:a16="http://schemas.microsoft.com/office/drawing/2014/main" id="{B0D75F22-98CA-23B8-1E15-4CDE1AAC3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1000"/>
            </a:blip>
            <a:srcRect t="80998" r="8"/>
            <a:stretch>
              <a:fillRect/>
            </a:stretch>
          </p:blipFill>
          <p:spPr>
            <a:xfrm>
              <a:off x="0" y="0"/>
              <a:ext cx="10002148" cy="14255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Picture 4" descr="Picture 4">
              <a:extLst>
                <a:ext uri="{FF2B5EF4-FFF2-40B4-BE49-F238E27FC236}">
                  <a16:creationId xmlns:a16="http://schemas.microsoft.com/office/drawing/2014/main" id="{C2C4EFB1-59BC-663E-5F35-57BC8924C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1000"/>
            </a:blip>
            <a:srcRect l="6112" t="80998"/>
            <a:stretch>
              <a:fillRect/>
            </a:stretch>
          </p:blipFill>
          <p:spPr>
            <a:xfrm>
              <a:off x="9741797" y="3174"/>
              <a:ext cx="9391651" cy="14255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29F001C-E8F5-3BD3-1F34-356B477FB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848196"/>
            <a:ext cx="825877" cy="312190"/>
          </a:xfrm>
          <a:prstGeom prst="rect">
            <a:avLst/>
          </a:prstGeom>
        </p:spPr>
      </p:pic>
      <p:pic>
        <p:nvPicPr>
          <p:cNvPr id="11" name="Picture 5" descr="Picture 5">
            <a:extLst>
              <a:ext uri="{FF2B5EF4-FFF2-40B4-BE49-F238E27FC236}">
                <a16:creationId xmlns:a16="http://schemas.microsoft.com/office/drawing/2014/main" id="{9CFE76D9-5C0E-DF1F-0041-42BF8F7EBF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92" t="11439" r="15639" b="60781"/>
          <a:stretch/>
        </p:blipFill>
        <p:spPr>
          <a:xfrm>
            <a:off x="0" y="25305"/>
            <a:ext cx="4576234" cy="1266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31390" y="733859"/>
            <a:ext cx="8412480" cy="143536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3693"/>
              </a:lnSpc>
            </a:pPr>
            <a:r>
              <a:rPr lang="en-US" sz="342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ECT </a:t>
            </a:r>
            <a:r>
              <a:rPr lang="en-US" sz="3420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Programmes</a:t>
            </a:r>
            <a:r>
              <a:rPr lang="en-US" sz="342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in SEND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1000" y="2877778"/>
            <a:ext cx="8229600" cy="2501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8273" lvl="1" indent="-144137" algn="l">
              <a:lnSpc>
                <a:spcPts val="2419"/>
              </a:lnSpc>
              <a:buFont typeface="Arial"/>
              <a:buChar char="•"/>
            </a:pP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Challenges and opportunities for ECTs in SEND settings.</a:t>
            </a:r>
          </a:p>
          <a:p>
            <a:pPr marL="288179" lvl="1" indent="-144089" algn="l">
              <a:lnSpc>
                <a:spcPts val="2419"/>
              </a:lnSpc>
              <a:buFont typeface="Arial"/>
              <a:buChar char="•"/>
            </a:pP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As a school we have created a bespoke package to support ECTs and mentors in SEND settings</a:t>
            </a:r>
          </a:p>
          <a:p>
            <a:pPr marL="288179" lvl="1" indent="-144089" algn="l">
              <a:lnSpc>
                <a:spcPts val="2419"/>
              </a:lnSpc>
              <a:buFont typeface="Arial"/>
              <a:buChar char="•"/>
            </a:pP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Delivered internally using learning lens, self directed study. </a:t>
            </a:r>
          </a:p>
          <a:p>
            <a:pPr marL="288273" lvl="1" indent="-144137" algn="l">
              <a:lnSpc>
                <a:spcPts val="2419"/>
              </a:lnSpc>
              <a:buFont typeface="Arial"/>
              <a:buChar char="•"/>
            </a:pP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Adheres to the ECF </a:t>
            </a:r>
          </a:p>
          <a:p>
            <a:pPr marL="288273" lvl="1" indent="-144137" algn="l">
              <a:lnSpc>
                <a:spcPts val="2419"/>
              </a:lnSpc>
              <a:buFont typeface="Arial"/>
              <a:buChar char="•"/>
            </a:pP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Support evidence collection and tailored development.</a:t>
            </a:r>
          </a:p>
          <a:p>
            <a:pPr marL="288179" lvl="1" indent="-144089" algn="l">
              <a:lnSpc>
                <a:spcPts val="2419"/>
              </a:lnSpc>
              <a:buFont typeface="Arial"/>
              <a:buChar char="•"/>
            </a:pP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Mentor training in house and bespoke to the needs of staff </a:t>
            </a:r>
          </a:p>
          <a:p>
            <a:pPr marL="288179" lvl="1" indent="-144089" algn="l">
              <a:lnSpc>
                <a:spcPts val="2419"/>
              </a:lnSpc>
              <a:buFont typeface="Arial"/>
              <a:buChar char="•"/>
            </a:pPr>
            <a:endParaRPr lang="en-US" sz="224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1390" y="1999881"/>
            <a:ext cx="5526881" cy="481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 additional element to share: 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4B3B8A72-2B0C-6FCF-C198-5318C04D5067}"/>
              </a:ext>
            </a:extLst>
          </p:cNvPr>
          <p:cNvGrpSpPr/>
          <p:nvPr/>
        </p:nvGrpSpPr>
        <p:grpSpPr>
          <a:xfrm>
            <a:off x="-325890" y="6643029"/>
            <a:ext cx="10079490" cy="671588"/>
            <a:chOff x="0" y="0"/>
            <a:chExt cx="19133447" cy="1428749"/>
          </a:xfrm>
        </p:grpSpPr>
        <p:pic>
          <p:nvPicPr>
            <p:cNvPr id="9" name="Picture 3" descr="Picture 3">
              <a:extLst>
                <a:ext uri="{FF2B5EF4-FFF2-40B4-BE49-F238E27FC236}">
                  <a16:creationId xmlns:a16="http://schemas.microsoft.com/office/drawing/2014/main" id="{76AF48D5-B716-E20F-6E11-26560E735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1000"/>
            </a:blip>
            <a:srcRect t="80998" r="8"/>
            <a:stretch>
              <a:fillRect/>
            </a:stretch>
          </p:blipFill>
          <p:spPr>
            <a:xfrm>
              <a:off x="0" y="0"/>
              <a:ext cx="10002148" cy="14255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Picture 4" descr="Picture 4">
              <a:extLst>
                <a:ext uri="{FF2B5EF4-FFF2-40B4-BE49-F238E27FC236}">
                  <a16:creationId xmlns:a16="http://schemas.microsoft.com/office/drawing/2014/main" id="{F48A5A16-DDC9-00A0-6E64-AA2A097F8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1000"/>
            </a:blip>
            <a:srcRect l="6112" t="80998"/>
            <a:stretch>
              <a:fillRect/>
            </a:stretch>
          </p:blipFill>
          <p:spPr>
            <a:xfrm>
              <a:off x="9741797" y="3174"/>
              <a:ext cx="9391651" cy="14255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95D60B7A-38FB-477F-5B84-225AE64F4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848196"/>
            <a:ext cx="825877" cy="312190"/>
          </a:xfrm>
          <a:prstGeom prst="rect">
            <a:avLst/>
          </a:prstGeom>
        </p:spPr>
      </p:pic>
      <p:pic>
        <p:nvPicPr>
          <p:cNvPr id="12" name="Picture 5" descr="Picture 5">
            <a:extLst>
              <a:ext uri="{FF2B5EF4-FFF2-40B4-BE49-F238E27FC236}">
                <a16:creationId xmlns:a16="http://schemas.microsoft.com/office/drawing/2014/main" id="{BDE2052A-7AAD-285A-BF0A-DB327F1F84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92" t="11439" r="15639" b="60781"/>
          <a:stretch/>
        </p:blipFill>
        <p:spPr>
          <a:xfrm>
            <a:off x="0" y="25305"/>
            <a:ext cx="4576234" cy="1266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" y="897806"/>
            <a:ext cx="8412480" cy="1413934"/>
            <a:chOff x="0" y="0"/>
            <a:chExt cx="11216640" cy="1885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16640" cy="1885245"/>
            </a:xfrm>
            <a:custGeom>
              <a:avLst/>
              <a:gdLst/>
              <a:ahLst/>
              <a:cxnLst/>
              <a:rect l="l" t="t" r="r" b="b"/>
              <a:pathLst>
                <a:path w="11216640" h="1885245">
                  <a:moveTo>
                    <a:pt x="0" y="0"/>
                  </a:moveTo>
                  <a:lnTo>
                    <a:pt x="11216640" y="0"/>
                  </a:lnTo>
                  <a:lnTo>
                    <a:pt x="11216640" y="1885245"/>
                  </a:lnTo>
                  <a:lnTo>
                    <a:pt x="0" y="18852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1216640" cy="19138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693"/>
                </a:lnSpc>
              </a:pPr>
              <a:r>
                <a:rPr lang="en-US" sz="342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Q&amp;A and Sharing Practice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2000" y="2438400"/>
            <a:ext cx="8229600" cy="977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8273" lvl="1" indent="-144137" algn="l">
              <a:lnSpc>
                <a:spcPts val="2419"/>
              </a:lnSpc>
              <a:buFont typeface="Arial"/>
              <a:buChar char="•"/>
            </a:pP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Open floor for questions and reflections.</a:t>
            </a:r>
          </a:p>
          <a:p>
            <a:pPr marL="288273" lvl="1" indent="-144137" algn="l">
              <a:lnSpc>
                <a:spcPts val="2419"/>
              </a:lnSpc>
              <a:buFont typeface="Arial"/>
              <a:buChar char="•"/>
            </a:pP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Share experiences and best practices.</a:t>
            </a:r>
          </a:p>
          <a:p>
            <a:pPr marL="288273" lvl="1" indent="-144137" algn="l">
              <a:lnSpc>
                <a:spcPts val="2419"/>
              </a:lnSpc>
              <a:buFont typeface="Arial"/>
              <a:buChar char="•"/>
            </a:pPr>
            <a:r>
              <a:rPr lang="en-US" sz="224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Discuss next steps for implementation.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5A58657F-4237-EA0D-63D5-1B3DABABC0FC}"/>
              </a:ext>
            </a:extLst>
          </p:cNvPr>
          <p:cNvGrpSpPr/>
          <p:nvPr/>
        </p:nvGrpSpPr>
        <p:grpSpPr>
          <a:xfrm>
            <a:off x="-325890" y="6643029"/>
            <a:ext cx="10079490" cy="671588"/>
            <a:chOff x="0" y="0"/>
            <a:chExt cx="19133447" cy="1428749"/>
          </a:xfrm>
        </p:grpSpPr>
        <p:pic>
          <p:nvPicPr>
            <p:cNvPr id="8" name="Picture 3" descr="Picture 3">
              <a:extLst>
                <a:ext uri="{FF2B5EF4-FFF2-40B4-BE49-F238E27FC236}">
                  <a16:creationId xmlns:a16="http://schemas.microsoft.com/office/drawing/2014/main" id="{06255810-63FF-CB3B-03D8-BC85061FE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1000"/>
            </a:blip>
            <a:srcRect t="80998" r="8"/>
            <a:stretch>
              <a:fillRect/>
            </a:stretch>
          </p:blipFill>
          <p:spPr>
            <a:xfrm>
              <a:off x="0" y="0"/>
              <a:ext cx="10002148" cy="14255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Picture 4" descr="Picture 4">
              <a:extLst>
                <a:ext uri="{FF2B5EF4-FFF2-40B4-BE49-F238E27FC236}">
                  <a16:creationId xmlns:a16="http://schemas.microsoft.com/office/drawing/2014/main" id="{1CA20B2E-EFDE-1AC1-3AF1-2A041B508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1000"/>
            </a:blip>
            <a:srcRect l="6112" t="80998"/>
            <a:stretch>
              <a:fillRect/>
            </a:stretch>
          </p:blipFill>
          <p:spPr>
            <a:xfrm>
              <a:off x="9741797" y="3174"/>
              <a:ext cx="9391651" cy="14255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1D8D2964-EEAF-464F-00BC-B89BA3C2CD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848196"/>
            <a:ext cx="825877" cy="312190"/>
          </a:xfrm>
          <a:prstGeom prst="rect">
            <a:avLst/>
          </a:prstGeom>
        </p:spPr>
      </p:pic>
      <p:pic>
        <p:nvPicPr>
          <p:cNvPr id="11" name="Picture 5" descr="Picture 5">
            <a:extLst>
              <a:ext uri="{FF2B5EF4-FFF2-40B4-BE49-F238E27FC236}">
                <a16:creationId xmlns:a16="http://schemas.microsoft.com/office/drawing/2014/main" id="{855BDC8E-0FEB-A400-D0E4-71ADE5BD7C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92" t="11439" r="15639" b="60781"/>
          <a:stretch/>
        </p:blipFill>
        <p:spPr>
          <a:xfrm>
            <a:off x="0" y="25305"/>
            <a:ext cx="4576234" cy="1266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255</Words>
  <Application>Microsoft Office PowerPoint</Application>
  <PresentationFormat>Custom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 (MS) Bold</vt:lpstr>
      <vt:lpstr>Arial</vt:lpstr>
      <vt:lpstr>Calibri (MS) Light</vt:lpstr>
      <vt:lpstr>Calibri (MS)</vt:lpstr>
      <vt:lpstr>Calibri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compliance to collaboration webinar.pptx</dc:title>
  <cp:lastModifiedBy>Nicola Holland</cp:lastModifiedBy>
  <cp:revision>2</cp:revision>
  <dcterms:created xsi:type="dcterms:W3CDTF">2006-08-16T00:00:00Z</dcterms:created>
  <dcterms:modified xsi:type="dcterms:W3CDTF">2025-07-02T22:12:03Z</dcterms:modified>
  <dc:identifier>DAGqI8ptdzw</dc:identifier>
</cp:coreProperties>
</file>